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7" r:id="rId3"/>
    <p:sldId id="258" r:id="rId4"/>
    <p:sldId id="265" r:id="rId5"/>
    <p:sldId id="263" r:id="rId6"/>
    <p:sldId id="264" r:id="rId7"/>
    <p:sldId id="266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9112D4-2246-41D7-B9B2-22BF365B4E10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A8DAB4-4A3E-466F-8854-2D31F03C66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24744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и специфика профессиональной ориентации обучающихся </a:t>
            </a: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инвалидов и лиц с </a:t>
            </a: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 в общеобразовательных организациях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32040" y="5301208"/>
            <a:ext cx="3816424" cy="12744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ts val="1800"/>
              </a:lnSpc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Руденко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Игорь Леонидович, декан факультета социологии и психологии МГГЭУ,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10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агетная рамка 2"/>
          <p:cNvSpPr/>
          <p:nvPr/>
        </p:nvSpPr>
        <p:spPr>
          <a:xfrm>
            <a:off x="395536" y="188640"/>
            <a:ext cx="8064896" cy="648072"/>
          </a:xfrm>
          <a:prstGeom prst="beve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1124744"/>
            <a:ext cx="7272808" cy="1584176"/>
          </a:xfrm>
          <a:prstGeom prst="round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информирование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ознакомлении инвалида с современными видами производства, состоянием рынка труда, профессия­ми и специальностями, способами их освоения; профессиональными требованиями; возможностями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трудоустройства 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карьеры. 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 rot="10800000" flipV="1">
            <a:off x="539552" y="2924944"/>
            <a:ext cx="7488832" cy="1656184"/>
          </a:xfrm>
          <a:prstGeom prst="round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just"/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консультирование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оказании помощи инвалиду в профессиональном самоопределении с целью принятия осознанного решения о выборе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 с учетом его особенностей и возможностей, а также потребностей общества.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99592" y="4869160"/>
            <a:ext cx="7704856" cy="1656184"/>
          </a:xfrm>
          <a:prstGeom prst="round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подбор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инвалиду профессий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полной мере могут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учтены его интересы, склонности и способности, реализована остаточная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трудоспособ-ность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конкурентоспособность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рынке труда.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76456" y="6309320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2296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агетная рамка 2"/>
          <p:cNvSpPr/>
          <p:nvPr/>
        </p:nvSpPr>
        <p:spPr>
          <a:xfrm>
            <a:off x="1115616" y="404664"/>
            <a:ext cx="7200800" cy="648072"/>
          </a:xfrm>
          <a:prstGeom prst="beve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установки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документ 3"/>
          <p:cNvSpPr/>
          <p:nvPr/>
        </p:nvSpPr>
        <p:spPr>
          <a:xfrm>
            <a:off x="332706" y="1165354"/>
            <a:ext cx="8424936" cy="5544616"/>
          </a:xfrm>
          <a:prstGeom prst="flowChartDocumen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1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Актуализация изучаемых знаний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 рамках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предметных областей  для получения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профессий.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Пример 1.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Химия: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врач, фармацевт, химик, эксперт-криминалист, агроном-почвовед, ветеринар, учитель химии, ювелир, парфюмер, инженер-лаборант, инженер-химик, химик-аналитик, химик-технолог, химик-контролер и др.</a:t>
            </a:r>
            <a:endParaRPr lang="ru-RU" sz="1400" dirty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Пример 2.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 Филология: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переводчик-филолог; гид-переводчик; учитель русского, иностранного языка, литературы, журналист, репортер, библиотекарь, писатель, корректор и др.</a:t>
            </a:r>
            <a:endParaRPr lang="ru-RU" sz="1400" dirty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Пример 3.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 Общественные науки: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историк, политолог, социолог, искусствовед, культуролог, этнограф, археолог, учитель истории и др.</a:t>
            </a:r>
            <a:endParaRPr lang="ru-RU" sz="1400" dirty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 Сведения о значении, престижности, востребованности и месте получения данных профессий, возможностях трудоустройства в регионе.</a:t>
            </a:r>
            <a:endParaRPr lang="ru-RU" sz="1600" dirty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3</a:t>
            </a: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</a:t>
            </a:r>
            <a:r>
              <a:rPr lang="ru-RU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рофстандарты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,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</a:t>
            </a:r>
            <a:r>
              <a:rPr lang="ru-RU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рофессиограммы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1600" dirty="0">
              <a:latin typeface="Times New Roman"/>
              <a:ea typeface="Times New Roman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      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Возможности и актуальность получения данных </a:t>
            </a: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профессий для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обучающихся инвалидов.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16416" y="6309320"/>
            <a:ext cx="441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914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277361"/>
              </p:ext>
            </p:extLst>
          </p:nvPr>
        </p:nvGraphicFramePr>
        <p:xfrm>
          <a:off x="323525" y="706720"/>
          <a:ext cx="8568955" cy="5751928"/>
        </p:xfrm>
        <a:graphic>
          <a:graphicData uri="http://schemas.openxmlformats.org/drawingml/2006/table">
            <a:tbl>
              <a:tblPr firstRow="1" firstCol="1" bandRow="1"/>
              <a:tblGrid>
                <a:gridCol w="2160243"/>
                <a:gridCol w="432048"/>
                <a:gridCol w="360040"/>
                <a:gridCol w="432048"/>
                <a:gridCol w="432048"/>
                <a:gridCol w="432048"/>
                <a:gridCol w="432048"/>
                <a:gridCol w="402754"/>
                <a:gridCol w="435710"/>
                <a:gridCol w="435710"/>
                <a:gridCol w="435710"/>
                <a:gridCol w="363091"/>
                <a:gridCol w="1815457"/>
              </a:tblGrid>
              <a:tr h="282328">
                <a:tc rowSpan="3"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профессии и должности с кодом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ОКПДТР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Нарушение функций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Предметная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5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ОДА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ВК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ОДА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НК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Кровообращения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Интеллек-туальных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Зрения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Слуха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65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Изготовитель художественных изделий из бересты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Искусство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Живописец 11947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Искусство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78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Садовод 18104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Психолог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25883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Адвокат 20059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Общественные науки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Артист хора 20168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Музыка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35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Инженер-программист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22824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Кассир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23369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Переводчик 25531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Иностранный язык</a:t>
                      </a:r>
                    </a:p>
                  </a:txBody>
                  <a:tcPr marL="44499" marR="44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Багетная рамка 2"/>
          <p:cNvSpPr/>
          <p:nvPr/>
        </p:nvSpPr>
        <p:spPr>
          <a:xfrm>
            <a:off x="2123728" y="116632"/>
            <a:ext cx="5040560" cy="432048"/>
          </a:xfrm>
          <a:prstGeom prst="beve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Профориентационная карта профессий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645333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4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915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619672" y="404664"/>
            <a:ext cx="5832648" cy="504056"/>
          </a:xfrm>
          <a:prstGeom prst="beve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Задачи </a:t>
            </a:r>
            <a:r>
              <a:rPr lang="ru-RU" sz="2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профессионального консультирования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Блок-схема: несколько документов 2"/>
          <p:cNvSpPr/>
          <p:nvPr/>
        </p:nvSpPr>
        <p:spPr>
          <a:xfrm>
            <a:off x="683568" y="1412776"/>
            <a:ext cx="7344816" cy="5184576"/>
          </a:xfrm>
          <a:prstGeom prst="flowChartMultidocumen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Решение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проблем в области профессионального самоопределения;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Снятие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симптомов тревожного состояния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Выявление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круга склонностей и сферы профессиональных интересов;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Оказание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помощи в разработке профессиональных планов и профессиональных маршрутов;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Коррекция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неадекватных профессиональных планов.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400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12360" y="609329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577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395536" y="116632"/>
            <a:ext cx="8424936" cy="504056"/>
          </a:xfrm>
          <a:prstGeom prst="beve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средства профессионального консультирования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475662"/>
              </p:ext>
            </p:extLst>
          </p:nvPr>
        </p:nvGraphicFramePr>
        <p:xfrm>
          <a:off x="179511" y="764703"/>
          <a:ext cx="8784978" cy="5965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7"/>
                <a:gridCol w="2016224"/>
                <a:gridCol w="3888432"/>
                <a:gridCol w="2376265"/>
              </a:tblGrid>
              <a:tr h="72245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направленность методик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Реализуемые профориентационные цели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Название методик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3317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effectLst/>
                          <a:latin typeface="Times New Roman"/>
                          <a:ea typeface="Times New Roman"/>
                        </a:rPr>
                        <a:t>Ценностно-нравственные</a:t>
                      </a:r>
                      <a:endParaRPr lang="ru-RU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Осознание труда как человеческой и общественной ценности, основных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смыслов трудовой жизни, ориентиров поведения в сложных этических ситуаци­ях, </a:t>
                      </a:r>
                      <a:endParaRPr lang="ru-RU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effectLst/>
                          <a:latin typeface="Times New Roman"/>
                          <a:ea typeface="Calibri"/>
                        </a:rPr>
                        <a:t>«Пришельцы», «Три судьбы», «Остров», 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«ЗПР» </a:t>
                      </a:r>
                      <a:r>
                        <a:rPr lang="ru-RU" sz="1400" b="1" i="1" dirty="0" smtClean="0">
                          <a:effectLst/>
                          <a:latin typeface="Times New Roman"/>
                          <a:ea typeface="Calibri"/>
                        </a:rPr>
                        <a:t>«Спящий город», «СНГ», «СОС-2», «Счастливчик» </a:t>
                      </a:r>
                      <a:endParaRPr lang="ru-RU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14389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effectLst/>
                          <a:latin typeface="Times New Roman"/>
                          <a:ea typeface="Calibri"/>
                        </a:rPr>
                        <a:t>Проблемно-ознакомительные </a:t>
                      </a:r>
                      <a:endParaRPr lang="ru-RU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Знакомство с научной схемой анализа профессий, схемой построения личной профессиональной перспективы ЛПП. Коррекция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отношений обучающихся с инвалидностью и ОВЗ к выбору профессий.</a:t>
                      </a:r>
                      <a:endParaRPr lang="ru-RU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effectLst/>
                          <a:latin typeface="Times New Roman"/>
                          <a:ea typeface="Calibri"/>
                        </a:rPr>
                        <a:t>«Ассоциации», «Угадай профессию», «Стажеры-инопланетяне», «Вокзал мечты», «Менеджер», «Вакансия» «Аукцион» </a:t>
                      </a:r>
                      <a:endParaRPr lang="ru-RU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14389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effectLst/>
                          <a:latin typeface="Times New Roman"/>
                          <a:ea typeface="Calibri"/>
                        </a:rPr>
                        <a:t>По отработке навыков принятия решений и проведения собеседований</a:t>
                      </a:r>
                      <a:endParaRPr lang="ru-RU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Выработка и освоение алгоритмов принятия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профориентационных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решений и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п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овыше-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ние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информированности учащихся. Знакомство с требованиями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при приеме в учебные заведения или на работу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.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effectLst/>
                          <a:latin typeface="Times New Roman"/>
                          <a:ea typeface="Calibri"/>
                        </a:rPr>
                        <a:t>«Советчик», «Приемная комиссия», «</a:t>
                      </a:r>
                      <a:r>
                        <a:rPr lang="ru-RU" sz="1400" b="1" i="1" dirty="0" err="1" smtClean="0">
                          <a:effectLst/>
                          <a:latin typeface="Times New Roman"/>
                          <a:ea typeface="Calibri"/>
                        </a:rPr>
                        <a:t>Профконсуль-тация</a:t>
                      </a:r>
                      <a:r>
                        <a:rPr lang="ru-RU" sz="1400" b="1" i="1" dirty="0" smtClean="0">
                          <a:effectLst/>
                          <a:latin typeface="Times New Roman"/>
                          <a:ea typeface="Calibri"/>
                        </a:rPr>
                        <a:t>», «Пять шагов»,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 «Поступаем в ВУЗ», </a:t>
                      </a:r>
                      <a:r>
                        <a:rPr lang="ru-RU" sz="1400" b="1" i="1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«Корова» и др.</a:t>
                      </a:r>
                      <a:endParaRPr lang="ru-RU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93317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effectLst/>
                          <a:latin typeface="Times New Roman"/>
                          <a:ea typeface="Calibri"/>
                        </a:rPr>
                        <a:t>Игровые профориентационные упражнения</a:t>
                      </a:r>
                      <a:endParaRPr lang="ru-RU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Осознание препятствий на пути достижения профессиональных целей. Соотношение личностных характеристик с требованиями профессий. Специфика профессий.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effectLst/>
                          <a:latin typeface="Times New Roman"/>
                          <a:ea typeface="Calibri"/>
                        </a:rPr>
                        <a:t>«Ловушки-</a:t>
                      </a:r>
                      <a:r>
                        <a:rPr lang="ru-RU" sz="1400" b="1" i="1" dirty="0" err="1" smtClean="0">
                          <a:effectLst/>
                          <a:latin typeface="Times New Roman"/>
                          <a:ea typeface="Calibri"/>
                        </a:rPr>
                        <a:t>капканчики</a:t>
                      </a:r>
                      <a:r>
                        <a:rPr lang="ru-RU" sz="1400" b="1" i="1" dirty="0" smtClean="0">
                          <a:effectLst/>
                          <a:latin typeface="Times New Roman"/>
                          <a:ea typeface="Calibri"/>
                        </a:rPr>
                        <a:t>» «Цепочка профессий» «Эпитафия» «Подарок» «Звездный час»  и </a:t>
                      </a:r>
                      <a:r>
                        <a:rPr lang="ru-RU" sz="1400" b="1" i="1" dirty="0" err="1" smtClean="0">
                          <a:effectLst/>
                          <a:latin typeface="Times New Roman"/>
                          <a:ea typeface="Calibri"/>
                        </a:rPr>
                        <a:t>др</a:t>
                      </a:r>
                      <a:r>
                        <a:rPr lang="ru-RU" sz="1400" b="1" i="1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endParaRPr lang="ru-RU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02806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Карточно-бланковые и настольные 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профориентационные методики</a:t>
                      </a:r>
                      <a:endParaRPr lang="ru-RU" sz="1400" b="1" i="1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1" dirty="0" smtClean="0">
                          <a:effectLst/>
                          <a:latin typeface="Times New Roman"/>
                          <a:ea typeface="Times New Roman"/>
                        </a:rPr>
                        <a:t>Реализуют те же профориентационные цели и задачи. Основным отличием методик является то, что в них используются игровые карточки и бланки, или специальное игровое поле. </a:t>
                      </a:r>
                      <a:endParaRPr lang="ru-RU" sz="135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effectLst/>
                          <a:latin typeface="Times New Roman"/>
                          <a:ea typeface="Calibri"/>
                        </a:rPr>
                        <a:t>«Судьба», «Формула-5», «Страшный суд», «Торг», «Карьера», «Комплимент»,</a:t>
                      </a:r>
                      <a:r>
                        <a:rPr lang="ru-RU" sz="1400" i="1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1" i="1" dirty="0" smtClean="0">
                          <a:effectLst/>
                          <a:latin typeface="Times New Roman"/>
                          <a:ea typeface="Calibri"/>
                        </a:rPr>
                        <a:t>«Бизнес-риск-мен»</a:t>
                      </a:r>
                      <a:endParaRPr lang="ru-RU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2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611560" y="404664"/>
            <a:ext cx="7848872" cy="792088"/>
          </a:xfrm>
          <a:prstGeom prst="beve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Диагностируемые показатели профессионально значимых качеств обучающихся инвалидов и лиц с ОВЗ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2312876"/>
            <a:ext cx="2664296" cy="6120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Функции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внимания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3068960"/>
            <a:ext cx="2664296" cy="64807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Функций памяти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3861048"/>
            <a:ext cx="2664296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Интеллект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и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мысли-тельные функции</a:t>
            </a:r>
            <a:endParaRPr lang="ru-RU" b="1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4725144"/>
            <a:ext cx="2664296" cy="8280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Некоторые психические состояния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личности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5733256"/>
            <a:ext cx="2664296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Характерологические  личностные </a:t>
            </a:r>
            <a:endParaRPr lang="ru-RU" b="1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1484784"/>
            <a:ext cx="2664296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Психологические показатели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1484784"/>
            <a:ext cx="2304256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Медицинские показатели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24128" y="1484784"/>
            <a:ext cx="3024336" cy="828092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Социально-психологические показатели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724128" y="2492896"/>
            <a:ext cx="3024336" cy="77408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семейный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инвалида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24128" y="3392997"/>
            <a:ext cx="3024336" cy="10441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Согласованность </a:t>
            </a:r>
            <a:r>
              <a:rPr lang="ru-RU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профвыбора</a:t>
            </a:r>
            <a:endParaRPr lang="ru-RU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(значимые другие)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24128" y="4581128"/>
            <a:ext cx="3024336" cy="7920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Опыт социальных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отношений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2312876"/>
            <a:ext cx="2304256" cy="6120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Пато­логический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потенциал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3068960"/>
            <a:ext cx="2304256" cy="7920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Саногенетический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потенциал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4077072"/>
            <a:ext cx="2304256" cy="7920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Реабилитационный потенциал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24128" y="5553236"/>
            <a:ext cx="3024336" cy="6840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Профинформированность</a:t>
            </a:r>
            <a:endParaRPr lang="ru-RU" b="1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851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1619672" y="1052736"/>
            <a:ext cx="5760640" cy="5400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Багетная рамка 1"/>
          <p:cNvSpPr/>
          <p:nvPr/>
        </p:nvSpPr>
        <p:spPr>
          <a:xfrm>
            <a:off x="611560" y="188640"/>
            <a:ext cx="7992888" cy="720080"/>
          </a:xfrm>
          <a:prstGeom prst="beve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программа профессионального самоопределения обучающихся инвалидов  и лиц с ОВЗ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699792" y="1268760"/>
            <a:ext cx="3888432" cy="792088"/>
          </a:xfrm>
          <a:prstGeom prst="roundRect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12700" lvl="0" algn="ctr">
              <a:lnSpc>
                <a:spcPct val="150000"/>
              </a:lnSpc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Моя профессиональная карьера 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Программа преобразования себя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07704" y="2204864"/>
            <a:ext cx="5184576" cy="936104"/>
          </a:xfrm>
          <a:prstGeom prst="roundRect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12700" lvl="0" algn="ctr">
              <a:lnSpc>
                <a:spcPct val="150000"/>
              </a:lnSpc>
              <a:tabLst>
                <a:tab pos="190500" algn="l"/>
              </a:tabLst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IV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Психологический портрет «Я в профессии»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Социально-психологические показатели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75656" y="3284984"/>
            <a:ext cx="5904656" cy="936104"/>
          </a:xfrm>
          <a:prstGeom prst="roundRect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Психологический портрет «Я»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Патопсихологические показатели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Психологические показатели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15616" y="4437111"/>
            <a:ext cx="6696744" cy="839383"/>
          </a:xfrm>
          <a:prstGeom prst="roundRect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Медицинские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</a:p>
          <a:p>
            <a:pPr lvl="0" algn="ctr"/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Реабилитационный потенциал </a:t>
            </a:r>
          </a:p>
          <a:p>
            <a:pPr algn="ctr"/>
            <a:endParaRPr lang="ru-RU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27584" y="5517232"/>
            <a:ext cx="7344816" cy="936104"/>
          </a:xfrm>
          <a:prstGeom prst="roundRect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Биографические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5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2530</TotalTime>
  <Words>787</Words>
  <Application>Microsoft Office PowerPoint</Application>
  <PresentationFormat>Экран (4:3)</PresentationFormat>
  <Paragraphs>218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Волна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Игорь</dc:title>
  <dc:creator>Руденко Игорь Леонидович</dc:creator>
  <cp:lastModifiedBy>Шмелева Надежда Александровна</cp:lastModifiedBy>
  <cp:revision>93</cp:revision>
  <dcterms:created xsi:type="dcterms:W3CDTF">2016-11-15T12:35:06Z</dcterms:created>
  <dcterms:modified xsi:type="dcterms:W3CDTF">2017-12-23T13:14:40Z</dcterms:modified>
</cp:coreProperties>
</file>